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3" r:id="rId6"/>
    <p:sldId id="264" r:id="rId7"/>
    <p:sldId id="262" r:id="rId8"/>
    <p:sldId id="267" r:id="rId9"/>
    <p:sldId id="266" r:id="rId10"/>
    <p:sldId id="265" r:id="rId11"/>
    <p:sldId id="268" r:id="rId12"/>
    <p:sldId id="269" r:id="rId13"/>
    <p:sldId id="271" r:id="rId14"/>
    <p:sldId id="272" r:id="rId15"/>
    <p:sldId id="273" r:id="rId16"/>
    <p:sldId id="276" r:id="rId17"/>
    <p:sldId id="279" r:id="rId18"/>
    <p:sldId id="280" r:id="rId19"/>
    <p:sldId id="281" r:id="rId20"/>
    <p:sldId id="282" r:id="rId21"/>
    <p:sldId id="284" r:id="rId22"/>
    <p:sldId id="283" r:id="rId23"/>
    <p:sldId id="285" r:id="rId24"/>
    <p:sldId id="286" r:id="rId25"/>
    <p:sldId id="288" r:id="rId26"/>
    <p:sldId id="289" r:id="rId27"/>
    <p:sldId id="291" r:id="rId28"/>
    <p:sldId id="290" r:id="rId29"/>
    <p:sldId id="292" r:id="rId30"/>
    <p:sldId id="293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13832971756687"/>
          <c:y val="5.7965179735324519E-3"/>
          <c:w val="0.49913351253705801"/>
          <c:h val="0.7313031229858544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FB8-49B9-89CB-642FB4A797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FB8-49B9-89CB-642FB4A7974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знаю</c:v>
                </c:pt>
                <c:pt idx="1">
                  <c:v>не знаю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0.54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B8-49B9-89CB-642FB4A7974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13832971756687"/>
          <c:y val="5.7965179735324519E-3"/>
          <c:w val="0.49913351253705801"/>
          <c:h val="0.7313031229858544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254-4A8F-87C3-1C57FADC77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254-4A8F-87C3-1C57FADC772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важно</c:v>
                </c:pt>
                <c:pt idx="1">
                  <c:v>не важно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0.81</c:v>
                </c:pt>
                <c:pt idx="1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54-4A8F-87C3-1C57FADC772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3E9-48D2-A923-0D29C4CD23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3E9-48D2-A923-0D29C4CD23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3E9-48D2-A923-0D29C4CD232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часто</c:v>
                </c:pt>
                <c:pt idx="1">
                  <c:v>сам играет</c:v>
                </c:pt>
                <c:pt idx="2">
                  <c:v>иногда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0.27</c:v>
                </c:pt>
                <c:pt idx="1">
                  <c:v>0.15</c:v>
                </c:pt>
                <c:pt idx="2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E9-48D2-A923-0D29C4CD232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3FD-434A-ADFE-6DFBCAF031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3FD-434A-ADFE-6DFBCAF031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3FD-434A-ADFE-6DFBCAF031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3FD-434A-ADFE-6DFBCAF031C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конкурсы</c:v>
                </c:pt>
                <c:pt idx="1">
                  <c:v>выставки</c:v>
                </c:pt>
                <c:pt idx="2">
                  <c:v>занятия</c:v>
                </c:pt>
                <c:pt idx="3">
                  <c:v>никаких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0.43</c:v>
                </c:pt>
                <c:pt idx="1">
                  <c:v>0.18</c:v>
                </c:pt>
                <c:pt idx="2">
                  <c:v>0.22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3FD-434A-ADFE-6DFBCAF031C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8A6-48DC-881A-801E3AB907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8A6-48DC-881A-801E3AB907A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важно</c:v>
                </c:pt>
                <c:pt idx="1">
                  <c:v>не важно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0.93</c:v>
                </c:pt>
                <c:pt idx="1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A6-48DC-881A-801E3AB907A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7B8-482E-92E7-6A87A9A0637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7B8-482E-92E7-6A87A9A0637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7B8-482E-92E7-6A87A9A0637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занимаюсь с ребенком</c:v>
                </c:pt>
                <c:pt idx="1">
                  <c:v>покупаю новые конструкторы</c:v>
                </c:pt>
                <c:pt idx="2">
                  <c:v>ничего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0.57999999999999996</c:v>
                </c:pt>
                <c:pt idx="1">
                  <c:v>0.35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7B8-482E-92E7-6A87A9A0637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EF0-4B9C-B258-0E9B1CB397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EF0-4B9C-B258-0E9B1CB397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EF0-4B9C-B258-0E9B1CB3979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ЛЕГО</c:v>
                </c:pt>
                <c:pt idx="1">
                  <c:v>магнитный</c:v>
                </c:pt>
                <c:pt idx="2">
                  <c:v>деревянный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0.64</c:v>
                </c:pt>
                <c:pt idx="1">
                  <c:v>0.38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F0-4B9C-B258-0E9B1CB3979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60F-8E76-4B65-8EDD-F38A9269F4D1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FACCB-B429-472C-B25D-A685CA1B1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7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60F-8E76-4B65-8EDD-F38A9269F4D1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FACCB-B429-472C-B25D-A685CA1B1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374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60F-8E76-4B65-8EDD-F38A9269F4D1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FACCB-B429-472C-B25D-A685CA1B1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57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60F-8E76-4B65-8EDD-F38A9269F4D1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FACCB-B429-472C-B25D-A685CA1B1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51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60F-8E76-4B65-8EDD-F38A9269F4D1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FACCB-B429-472C-B25D-A685CA1B1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89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60F-8E76-4B65-8EDD-F38A9269F4D1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FACCB-B429-472C-B25D-A685CA1B1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8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60F-8E76-4B65-8EDD-F38A9269F4D1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FACCB-B429-472C-B25D-A685CA1B1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15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60F-8E76-4B65-8EDD-F38A9269F4D1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FACCB-B429-472C-B25D-A685CA1B1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643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60F-8E76-4B65-8EDD-F38A9269F4D1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FACCB-B429-472C-B25D-A685CA1B1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69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60F-8E76-4B65-8EDD-F38A9269F4D1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FACCB-B429-472C-B25D-A685CA1B1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314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D60F-8E76-4B65-8EDD-F38A9269F4D1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FACCB-B429-472C-B25D-A685CA1B1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515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ED60F-8E76-4B65-8EDD-F38A9269F4D1}" type="datetimeFigureOut">
              <a:rPr lang="ru-RU" smtClean="0"/>
              <a:t>30.10.2025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FACCB-B429-472C-B25D-A685CA1B1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68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92331"/>
            <a:ext cx="9144000" cy="927463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6571" y="1619794"/>
            <a:ext cx="11599818" cy="5238205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b="1" dirty="0"/>
              <a:t> </a:t>
            </a:r>
            <a:r>
              <a:rPr lang="ru-RU" sz="4000" b="1" dirty="0">
                <a:latin typeface="Constantia" panose="02030602050306030303" pitchFamily="18" charset="0"/>
                <a:cs typeface="Calibri" panose="020F0502020204030204" pitchFamily="34" charset="0"/>
              </a:rPr>
              <a:t>Кустовое методическое объединение </a:t>
            </a:r>
            <a:br>
              <a:rPr lang="ru-RU" sz="4000" dirty="0">
                <a:latin typeface="Constantia" panose="02030602050306030303" pitchFamily="18" charset="0"/>
                <a:cs typeface="Calibri" panose="020F0502020204030204" pitchFamily="34" charset="0"/>
              </a:rPr>
            </a:br>
            <a:r>
              <a:rPr lang="ru-RU" sz="4000" b="1" dirty="0">
                <a:latin typeface="Constantia" panose="02030602050306030303" pitchFamily="18" charset="0"/>
                <a:cs typeface="Calibri" panose="020F0502020204030204" pitchFamily="34" charset="0"/>
              </a:rPr>
              <a:t>для воспитателей ДОУ по теме:</a:t>
            </a:r>
            <a:br>
              <a:rPr lang="ru-RU" sz="4000" dirty="0">
                <a:latin typeface="Constantia" panose="02030602050306030303" pitchFamily="18" charset="0"/>
                <a:cs typeface="Calibri" panose="020F0502020204030204" pitchFamily="34" charset="0"/>
              </a:rPr>
            </a:br>
            <a:r>
              <a:rPr lang="ru-RU" sz="4000" b="1" dirty="0">
                <a:latin typeface="Constantia" panose="02030602050306030303" pitchFamily="18" charset="0"/>
                <a:cs typeface="Calibri" panose="020F0502020204030204" pitchFamily="34" charset="0"/>
              </a:rPr>
              <a:t>«Современные технологии развития пространственного мышления дошкольников» </a:t>
            </a:r>
          </a:p>
          <a:p>
            <a:r>
              <a:rPr lang="ru-RU" sz="4000" b="1" dirty="0">
                <a:latin typeface="Constantia" panose="02030602050306030303" pitchFamily="18" charset="0"/>
                <a:cs typeface="Calibri" panose="020F0502020204030204" pitchFamily="34" charset="0"/>
              </a:rPr>
              <a:t>30.10.2025г.</a:t>
            </a:r>
            <a:endParaRPr lang="ru-RU" sz="4000" dirty="0">
              <a:latin typeface="Constantia" panose="02030602050306030303" pitchFamily="18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8251" y="261288"/>
            <a:ext cx="791609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№ 47 поселка Эльбан Амурского муниципального район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Хабаровского края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75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64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родителей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4998042"/>
              </p:ext>
            </p:extLst>
          </p:nvPr>
        </p:nvGraphicFramePr>
        <p:xfrm>
          <a:off x="-3048" y="1783080"/>
          <a:ext cx="5782056" cy="4864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3851834"/>
              </p:ext>
            </p:extLst>
          </p:nvPr>
        </p:nvGraphicFramePr>
        <p:xfrm>
          <a:off x="5897880" y="1810512"/>
          <a:ext cx="6294120" cy="4846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7159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96256" cy="6864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часто вы играете с ребенком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4520698"/>
              </p:ext>
            </p:extLst>
          </p:nvPr>
        </p:nvGraphicFramePr>
        <p:xfrm>
          <a:off x="198120" y="2432303"/>
          <a:ext cx="5160264" cy="4357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1341028"/>
              </p:ext>
            </p:extLst>
          </p:nvPr>
        </p:nvGraphicFramePr>
        <p:xfrm>
          <a:off x="6583680" y="2587751"/>
          <a:ext cx="5160264" cy="4270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583680" y="154549"/>
            <a:ext cx="50840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каких мероприятиях вы хотели бы принять участие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61019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68256" cy="6864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Конструктивные навыки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4571134"/>
              </p:ext>
            </p:extLst>
          </p:nvPr>
        </p:nvGraphicFramePr>
        <p:xfrm>
          <a:off x="0" y="2107502"/>
          <a:ext cx="5727192" cy="4750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03168"/>
              </p:ext>
            </p:extLst>
          </p:nvPr>
        </p:nvGraphicFramePr>
        <p:xfrm>
          <a:off x="6144768" y="1399032"/>
          <a:ext cx="6047232" cy="5458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4707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64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виды конструкторов у вас есть дома?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4340690"/>
              </p:ext>
            </p:extLst>
          </p:nvPr>
        </p:nvGraphicFramePr>
        <p:xfrm>
          <a:off x="124968" y="2267713"/>
          <a:ext cx="5215128" cy="4590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216" y="1261872"/>
            <a:ext cx="6498336" cy="48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62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2" y="1"/>
            <a:ext cx="51435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2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38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11481"/>
            <a:ext cx="5306568" cy="7223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проблемной группы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911" y="0"/>
            <a:ext cx="6427089" cy="530358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662"/>
            <a:ext cx="6574372" cy="4351338"/>
          </a:xfrm>
        </p:spPr>
      </p:pic>
    </p:spTree>
    <p:extLst>
      <p:ext uri="{BB962C8B-B14F-4D97-AF65-F5344CB8AC3E}">
        <p14:creationId xmlns:p14="http://schemas.microsoft.com/office/powerpoint/2010/main" val="3397184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5160" y="840613"/>
            <a:ext cx="4651248" cy="6864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проблемной группы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66" y="2267712"/>
            <a:ext cx="6604690" cy="459028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3839" cy="4351338"/>
          </a:xfrm>
        </p:spPr>
      </p:pic>
    </p:spTree>
    <p:extLst>
      <p:ext uri="{BB962C8B-B14F-4D97-AF65-F5344CB8AC3E}">
        <p14:creationId xmlns:p14="http://schemas.microsoft.com/office/powerpoint/2010/main" val="2944473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736" y="779526"/>
            <a:ext cx="4181856" cy="6864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 родителей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408" y="16065"/>
            <a:ext cx="6641592" cy="498119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662"/>
            <a:ext cx="7243660" cy="4351338"/>
          </a:xfrm>
        </p:spPr>
      </p:pic>
    </p:spTree>
    <p:extLst>
      <p:ext uri="{BB962C8B-B14F-4D97-AF65-F5344CB8AC3E}">
        <p14:creationId xmlns:p14="http://schemas.microsoft.com/office/powerpoint/2010/main" val="3227638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b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№ 47 поселка Эльбан Амурского муниципального район </a:t>
            </a:r>
            <a:b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Хабаровского края</a:t>
            </a:r>
            <a:b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>
                <a:latin typeface="Bahnschrift Condensed" panose="020B0502040204020203" pitchFamily="34" charset="0"/>
              </a:rPr>
              <a:t>Комната по развитию пространственного мышления</a:t>
            </a:r>
          </a:p>
          <a:p>
            <a:pPr marL="0" indent="0" algn="ctr">
              <a:buNone/>
            </a:pPr>
            <a:r>
              <a:rPr lang="ru-RU" sz="6000" dirty="0">
                <a:latin typeface="Bahnschrift Condensed" panose="020B0502040204020203" pitchFamily="34" charset="0"/>
              </a:rPr>
              <a:t>«Мастерская </a:t>
            </a:r>
            <a:r>
              <a:rPr lang="ru-RU" sz="6000" dirty="0" err="1">
                <a:latin typeface="Bahnschrift Condensed" panose="020B0502040204020203" pitchFamily="34" charset="0"/>
              </a:rPr>
              <a:t>Фиксиков</a:t>
            </a:r>
            <a:r>
              <a:rPr lang="ru-RU" sz="6000" dirty="0">
                <a:latin typeface="Bahnschrift Condensed" panose="020B0502040204020203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598849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4046" y="365125"/>
            <a:ext cx="4558937" cy="607858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63635" y="365125"/>
            <a:ext cx="3354977" cy="596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6" y="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3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83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Трудности у детей: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1690687"/>
            <a:ext cx="9350829" cy="468126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30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Трудности педагогов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3654" y="1690687"/>
            <a:ext cx="6689272" cy="445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02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Трудности родителей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2240" y="1810952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14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16" y="127453"/>
            <a:ext cx="3263503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964" y="944688"/>
            <a:ext cx="3210078" cy="4280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248" y="1690688"/>
            <a:ext cx="3288575" cy="43847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471" y="2445959"/>
            <a:ext cx="3309031" cy="441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14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622" y="365125"/>
            <a:ext cx="7790756" cy="584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24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965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7720" y="709476"/>
            <a:ext cx="5157787" cy="466181"/>
          </a:xfrm>
        </p:spPr>
        <p:txBody>
          <a:bodyPr/>
          <a:lstStyle/>
          <a:p>
            <a:r>
              <a:rPr lang="ru-RU" dirty="0" err="1"/>
              <a:t>Лего</a:t>
            </a:r>
            <a:r>
              <a:rPr lang="ru-RU" dirty="0"/>
              <a:t>-град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12560" y="1175657"/>
            <a:ext cx="3759993" cy="501332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561704"/>
            <a:ext cx="5183188" cy="613953"/>
          </a:xfrm>
        </p:spPr>
        <p:txBody>
          <a:bodyPr/>
          <a:lstStyle/>
          <a:p>
            <a:r>
              <a:rPr lang="ru-RU" dirty="0"/>
              <a:t>Шахматное королевство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61728" y="1372235"/>
            <a:ext cx="3759993" cy="50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46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965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7" y="623073"/>
            <a:ext cx="5157787" cy="823912"/>
          </a:xfrm>
        </p:spPr>
        <p:txBody>
          <a:bodyPr/>
          <a:lstStyle/>
          <a:p>
            <a:r>
              <a:rPr lang="ru-RU" dirty="0"/>
              <a:t>Остров конструкторов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70774" y="1446985"/>
            <a:ext cx="3511153" cy="468153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97588" y="623073"/>
            <a:ext cx="5183188" cy="823912"/>
          </a:xfrm>
        </p:spPr>
        <p:txBody>
          <a:bodyPr/>
          <a:lstStyle/>
          <a:p>
            <a:r>
              <a:rPr lang="ru-RU" dirty="0"/>
              <a:t>Уголок </a:t>
            </a:r>
            <a:r>
              <a:rPr lang="ru-RU" dirty="0" err="1"/>
              <a:t>Самоделкина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13338" y="1508354"/>
            <a:ext cx="6242050" cy="468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68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Мир головоломок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/>
          <a:stretch>
            <a:fillRect/>
          </a:stretch>
        </p:blipFill>
        <p:spPr>
          <a:xfrm>
            <a:off x="1080968" y="1368425"/>
            <a:ext cx="3634723" cy="4846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958459" y="1368425"/>
            <a:ext cx="6461731" cy="484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47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2227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7" y="636136"/>
            <a:ext cx="5157787" cy="823912"/>
          </a:xfrm>
        </p:spPr>
        <p:txBody>
          <a:bodyPr/>
          <a:lstStyle/>
          <a:p>
            <a:r>
              <a:rPr lang="ru-RU" dirty="0"/>
              <a:t>Бумажные истории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3648" y="1695176"/>
            <a:ext cx="5542644" cy="4156983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97588" y="636136"/>
            <a:ext cx="5183188" cy="823912"/>
          </a:xfrm>
        </p:spPr>
        <p:txBody>
          <a:bodyPr/>
          <a:lstStyle/>
          <a:p>
            <a:r>
              <a:rPr lang="ru-RU" dirty="0"/>
              <a:t>Вторая жизнь вещей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7588" y="1695177"/>
            <a:ext cx="5593669" cy="419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41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/>
          <a:stretch>
            <a:fillRect/>
          </a:stretch>
        </p:blipFill>
        <p:spPr>
          <a:xfrm>
            <a:off x="920016" y="1315924"/>
            <a:ext cx="5630304" cy="422272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03065" y="662781"/>
            <a:ext cx="4339635" cy="57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51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10" y="0"/>
            <a:ext cx="51435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22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8231" y="482691"/>
            <a:ext cx="7835537" cy="587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48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229" y="13494"/>
            <a:ext cx="5133379" cy="68445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2" y="1349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9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7291"/>
          </a:xfrm>
        </p:spPr>
        <p:txBody>
          <a:bodyPr>
            <a:normAutofit fontScale="90000"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640080" algn="l"/>
              </a:tabLst>
            </a:pPr>
            <a:r>
              <a:rPr lang="ru-RU" sz="4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Нормативные документы:</a:t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42416"/>
            <a:ext cx="10515600" cy="5134547"/>
          </a:xfrm>
        </p:spPr>
        <p:txBody>
          <a:bodyPr>
            <a:normAutofit fontScale="70000" lnSpcReduction="20000"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64008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Федеральный государственный образовательный стандарт дошкольного образования Приказ Министерства образования и науки Российской Федерации от «17» октября 2013 г. № 1155.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64008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Указ Президента Российской Федерации от 21.07.2020 № 474 "О национальных целях развития Российской Федерации на период до 2030 года"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64008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«Санитарно-эпидемиологические требования к устройству, содержанию и организации режима работы дошкольных образовательных организаций» (СанПиН 2.4.1.3648-20)-Постановление Главного государственного санитарного врача РФ от 28.09.2020 №28 с изменениями 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4008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дополнениями.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64008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Приказ МКУ РМЦ от 15.09.2025 № 48-Д «О создании проблемных групп».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64008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Устав МБДОУ № 47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пос.Эльбан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64008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Приказ заведующего МБДОУ № 47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пос.Эльбан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«О создании проблемной группы».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620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859"/>
          </a:xfrm>
        </p:spPr>
        <p:txBody>
          <a:bodyPr>
            <a:normAutofit fontScale="90000"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640080" algn="l"/>
              </a:tabLst>
            </a:pPr>
            <a:r>
              <a:rPr lang="ru-RU" sz="4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16736"/>
            <a:ext cx="10515600" cy="4860227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40080" algn="l"/>
              </a:tabLs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Разработка и внедрение программ развития пространственного мышления дошкольников в основную деятельность и дополнительное образование детей дошкольной образовательной организации. 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40080" algn="l"/>
              </a:tabLs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Формирование исследовательских и технологических компетенций у детей дошкольного возраста. 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40080" algn="l"/>
              </a:tabLs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Повышение профессиональной компетенции педагогов по естественнонаучному, цифровому и инженерному направлениям. 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40080" algn="l"/>
              </a:tabLs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Обновление материально-технической базы для реализации программ цифрового и инженерного направлений. 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30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44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ОЖИДАЕМЫЕ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71016"/>
            <a:ext cx="10515600" cy="5266944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46430" algn="l"/>
              </a:tabLs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В основной деятельности и дополнительном образовании ДОУ реализуются программы, технологии и методики, направленные на развитие пространственного мышления детей 3 – 7 лет.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46430" algn="l"/>
              </a:tabLs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Созданы новые места дополнительного образования детей по развитию пространственного мышления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46430" algn="l"/>
              </a:tabLs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Не менее 70 % педагогов ДОУ реализуют программу «Развитие пространственного мышления дошкольников как основа формирования естественнонаучных, цифровых и инженерных компетенций человека будущего.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46430" algn="l"/>
              </a:tabLs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Материально – техническая база ДОУ обновлена в соответствии с программами технической и естественнонаучной направленностей.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46430" algn="l"/>
              </a:tabLs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У воспитанников ДОУ сформированы основы технической, цифровой и естественнонаучных направленностей (развиты конструктивные и творческие умения в различных видах деятельности; проявляют инициативу в конструкторской деятельности; самостоятельно определяют замысел будущей работы; «читают» простейшие схемы, чертежи; свободно ориентируются в пространстве; оперируют словами, необходимыми для пространственного обозначения предметов; умеют наблюдать, прогнозировать, экспериментировать и др.);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46430" algn="l"/>
              </a:tabLs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Воспитанники ДОУ являются активными участниками мероприятий, направленных на демонстрацию способностей в естественнонаучных, цифровых и инженерных направлениях.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46430" algn="l"/>
              </a:tabLs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Родители воспитанников являются активными участниками мероприятий по развитию пространственного мышления детей.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41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443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64643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этап подготовительный </a:t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753133"/>
            <a:ext cx="9326880" cy="6104867"/>
          </a:xfrm>
        </p:spPr>
      </p:pic>
    </p:spTree>
    <p:extLst>
      <p:ext uri="{BB962C8B-B14F-4D97-AF65-F5344CB8AC3E}">
        <p14:creationId xmlns:p14="http://schemas.microsoft.com/office/powerpoint/2010/main" val="3737453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04"/>
            <a:ext cx="7365415" cy="44714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29" y="2587752"/>
            <a:ext cx="5954158" cy="42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596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506</Words>
  <Application>Microsoft Office PowerPoint</Application>
  <PresentationFormat>Широкоэкранный</PresentationFormat>
  <Paragraphs>49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Bahnschrift Condensed</vt:lpstr>
      <vt:lpstr>Calibri</vt:lpstr>
      <vt:lpstr>Calibri Light</vt:lpstr>
      <vt:lpstr>Constantia</vt:lpstr>
      <vt:lpstr>Times New Roman</vt:lpstr>
      <vt:lpstr>Тема Office</vt:lpstr>
      <vt:lpstr> </vt:lpstr>
      <vt:lpstr>Презентация PowerPoint</vt:lpstr>
      <vt:lpstr>Презентация PowerPoint</vt:lpstr>
      <vt:lpstr>Презентация PowerPoint</vt:lpstr>
      <vt:lpstr>Нормативные документы: </vt:lpstr>
      <vt:lpstr>Задачи: </vt:lpstr>
      <vt:lpstr>ОЖИДАЕМЫЕ РЕЗУЛЬТАТЫ</vt:lpstr>
      <vt:lpstr>1 этап подготовительный  </vt:lpstr>
      <vt:lpstr>Презентация PowerPoint</vt:lpstr>
      <vt:lpstr>Анкетирование родителей</vt:lpstr>
      <vt:lpstr>Как часто вы играете с ребенком</vt:lpstr>
      <vt:lpstr>Конструктивные навыки</vt:lpstr>
      <vt:lpstr>Какие виды конструкторов у вас есть дома?</vt:lpstr>
      <vt:lpstr>Презентация PowerPoint</vt:lpstr>
      <vt:lpstr>Заседание проблемной группы</vt:lpstr>
      <vt:lpstr>Заседание проблемной группы</vt:lpstr>
      <vt:lpstr>Просвещение родителей</vt:lpstr>
      <vt:lpstr>Муниципальное бюджетное дошкольное образовательное учреждение  детский сад № 47 поселка Эльбан Амурского муниципального район  Хабаровского края </vt:lpstr>
      <vt:lpstr>Презентация PowerPoint</vt:lpstr>
      <vt:lpstr>Трудности у детей:</vt:lpstr>
      <vt:lpstr>Трудности педагогов</vt:lpstr>
      <vt:lpstr>Трудности родителей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Мир головоломок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Пользователь</dc:creator>
  <cp:lastModifiedBy>Пользователь</cp:lastModifiedBy>
  <cp:revision>28</cp:revision>
  <dcterms:created xsi:type="dcterms:W3CDTF">2025-10-29T01:38:36Z</dcterms:created>
  <dcterms:modified xsi:type="dcterms:W3CDTF">2025-10-30T06:24:07Z</dcterms:modified>
</cp:coreProperties>
</file>