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5" r:id="rId8"/>
    <p:sldId id="266" r:id="rId9"/>
    <p:sldId id="268" r:id="rId10"/>
    <p:sldId id="271" r:id="rId11"/>
    <p:sldId id="270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9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26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91-4D36-B7C5-1AD6E562A3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91-4D36-B7C5-1AD6E562A3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91-4D36-B7C5-1AD6E562A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8892928"/>
        <c:axId val="79698112"/>
        <c:axId val="90511872"/>
      </c:bar3DChart>
      <c:catAx>
        <c:axId val="8889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9698112"/>
        <c:crosses val="autoZero"/>
        <c:auto val="1"/>
        <c:lblAlgn val="ctr"/>
        <c:lblOffset val="100"/>
        <c:noMultiLvlLbl val="0"/>
      </c:catAx>
      <c:valAx>
        <c:axId val="7969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892928"/>
        <c:crosses val="autoZero"/>
        <c:crossBetween val="between"/>
      </c:valAx>
      <c:serAx>
        <c:axId val="90511872"/>
        <c:scaling>
          <c:orientation val="minMax"/>
        </c:scaling>
        <c:delete val="0"/>
        <c:axPos val="b"/>
        <c:majorTickMark val="out"/>
        <c:minorTickMark val="none"/>
        <c:tickLblPos val="nextTo"/>
        <c:crossAx val="79698112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111111111111112E-2"/>
          <c:y val="0"/>
          <c:w val="0.80603608923884529"/>
          <c:h val="0.9277108259021515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'[Диаграмма в Microsoft PowerPoint]Лист1'!$A$14</c:f>
              <c:strCache>
                <c:ptCount val="1"/>
                <c:pt idx="0">
                  <c:v>Декабрь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420482595128782E-2"/>
                  <c:y val="-4.892730375610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E2B-42FD-9587-718E4AEB44F4}"/>
                </c:ext>
              </c:extLst>
            </c:dLbl>
            <c:dLbl>
              <c:idx val="1"/>
              <c:layout>
                <c:manualLayout>
                  <c:x val="2.3420482595128758E-2"/>
                  <c:y val="-5.2618691402147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2B-42FD-9587-718E4AEB44F4}"/>
                </c:ext>
              </c:extLst>
            </c:dLbl>
            <c:dLbl>
              <c:idx val="2"/>
              <c:layout>
                <c:manualLayout>
                  <c:x val="1.691479298537071E-2"/>
                  <c:y val="-6.8404298822791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E2B-42FD-9587-718E4AEB4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PowerPoint]Лист1'!$B$13:$D$13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'[Диаграмма в Microsoft PowerPoint]Лист1'!$B$14:$D$14</c:f>
              <c:numCache>
                <c:formatCode>0%</c:formatCode>
                <c:ptCount val="3"/>
                <c:pt idx="0">
                  <c:v>0.05</c:v>
                </c:pt>
                <c:pt idx="1">
                  <c:v>0.61</c:v>
                </c:pt>
                <c:pt idx="2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E2B-42FD-9587-718E4AEB44F4}"/>
            </c:ext>
          </c:extLst>
        </c:ser>
        <c:ser>
          <c:idx val="1"/>
          <c:order val="1"/>
          <c:tx>
            <c:strRef>
              <c:f>'[Диаграмма в Microsoft PowerPoint]Лист1'!$A$15</c:f>
              <c:strCache>
                <c:ptCount val="1"/>
                <c:pt idx="0">
                  <c:v>Март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914792985370804E-2"/>
                  <c:y val="-3.94640185516104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E2B-42FD-9587-718E4AEB44F4}"/>
                </c:ext>
              </c:extLst>
            </c:dLbl>
            <c:dLbl>
              <c:idx val="1"/>
              <c:layout>
                <c:manualLayout>
                  <c:x val="3.4458947408107649E-2"/>
                  <c:y val="-6.6609462829452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E2B-42FD-9587-718E4AEB44F4}"/>
                </c:ext>
              </c:extLst>
            </c:dLbl>
            <c:dLbl>
              <c:idx val="2"/>
              <c:layout>
                <c:manualLayout>
                  <c:x val="3.801136129045015E-2"/>
                  <c:y val="-8.1130771535028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AE2B-42FD-9587-718E4AEB44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'[Диаграмма в Microsoft PowerPoint]Лист1'!$B$13:$D$13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'[Диаграмма в Microsoft PowerPoint]Лист1'!$B$15:$D$15</c:f>
              <c:numCache>
                <c:formatCode>0%</c:formatCode>
                <c:ptCount val="3"/>
                <c:pt idx="0">
                  <c:v>0.61</c:v>
                </c:pt>
                <c:pt idx="1">
                  <c:v>0.39</c:v>
                </c:pt>
                <c:pt idx="2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E2B-42FD-9587-718E4AEB4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171328"/>
        <c:axId val="90824704"/>
        <c:axId val="90511232"/>
      </c:bar3DChart>
      <c:catAx>
        <c:axId val="9117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90824704"/>
        <c:crosses val="autoZero"/>
        <c:auto val="1"/>
        <c:lblAlgn val="ctr"/>
        <c:lblOffset val="100"/>
        <c:noMultiLvlLbl val="0"/>
      </c:catAx>
      <c:valAx>
        <c:axId val="9082470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1171328"/>
        <c:crosses val="autoZero"/>
        <c:crossBetween val="between"/>
      </c:valAx>
      <c:serAx>
        <c:axId val="90511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0824704"/>
        <c:crosses val="autoZero"/>
      </c:serAx>
    </c:plotArea>
    <c:legend>
      <c:legendPos val="r"/>
      <c:layout>
        <c:manualLayout>
          <c:xMode val="edge"/>
          <c:yMode val="edge"/>
          <c:x val="0.82750886284951064"/>
          <c:y val="1.3937738415497903E-2"/>
          <c:w val="0.15158226055194682"/>
          <c:h val="0.3069264842303439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C868-AD64-48B9-A441-9C7F4FBB385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06F-8723-44E4-8EAB-9FCCA8BE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C868-AD64-48B9-A441-9C7F4FBB385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06F-8723-44E4-8EAB-9FCCA8BE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77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C868-AD64-48B9-A441-9C7F4FBB385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06F-8723-44E4-8EAB-9FCCA8BE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0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C868-AD64-48B9-A441-9C7F4FBB385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06F-8723-44E4-8EAB-9FCCA8BE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C868-AD64-48B9-A441-9C7F4FBB385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06F-8723-44E4-8EAB-9FCCA8BE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1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C868-AD64-48B9-A441-9C7F4FBB385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06F-8723-44E4-8EAB-9FCCA8BE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27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C868-AD64-48B9-A441-9C7F4FBB385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06F-8723-44E4-8EAB-9FCCA8BE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59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C868-AD64-48B9-A441-9C7F4FBB385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06F-8723-44E4-8EAB-9FCCA8BE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11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C868-AD64-48B9-A441-9C7F4FBB385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06F-8723-44E4-8EAB-9FCCA8BE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17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C868-AD64-48B9-A441-9C7F4FBB385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06F-8723-44E4-8EAB-9FCCA8BE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C868-AD64-48B9-A441-9C7F4FBB385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8406F-8723-44E4-8EAB-9FCCA8BE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4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C868-AD64-48B9-A441-9C7F4FBB385C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406F-8723-44E4-8EAB-9FCCA8BEEA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9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" y="0"/>
            <a:ext cx="12192000" cy="6858000"/>
          </a:xfrm>
          <a:prstGeom prst="rect">
            <a:avLst/>
          </a:prstGeom>
        </p:spPr>
      </p:pic>
      <p:pic>
        <p:nvPicPr>
          <p:cNvPr id="5" name="Picture 6" descr="Картинки по запросу картинки реклама со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417" y="2791411"/>
            <a:ext cx="4523362" cy="32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33549" y="535022"/>
            <a:ext cx="96672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п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роект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экономическому воспитанию 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«Мир рекламы»</a:t>
            </a:r>
            <a:r>
              <a:rPr lang="ru-RU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подготовительной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группе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№12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35021" y="6001495"/>
            <a:ext cx="1098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Кириенко Ирина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Владимировна, воспитатель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МБДОУ № 47 пос.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Эльбан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0950" y="628650"/>
            <a:ext cx="4178282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рекламы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35" y="389528"/>
            <a:ext cx="2859933" cy="2144950"/>
          </a:xfrm>
          <a:prstGeom prst="rect">
            <a:avLst/>
          </a:prstGeom>
        </p:spPr>
      </p:pic>
      <p:pic>
        <p:nvPicPr>
          <p:cNvPr id="6" name="Рисунок 5" descr="k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5776" y="1340926"/>
            <a:ext cx="3288745" cy="2136717"/>
          </a:xfrm>
          <a:prstGeom prst="rect">
            <a:avLst/>
          </a:prstGeom>
        </p:spPr>
      </p:pic>
      <p:pic>
        <p:nvPicPr>
          <p:cNvPr id="8" name="Рисунок 7" descr="image0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7362" y="881306"/>
            <a:ext cx="3596219" cy="2064465"/>
          </a:xfrm>
          <a:prstGeom prst="rect">
            <a:avLst/>
          </a:prstGeom>
        </p:spPr>
      </p:pic>
      <p:pic>
        <p:nvPicPr>
          <p:cNvPr id="10" name="Рисунок 9" descr="000013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58220" y="3429000"/>
            <a:ext cx="2547309" cy="1696222"/>
          </a:xfrm>
          <a:prstGeom prst="rect">
            <a:avLst/>
          </a:prstGeom>
        </p:spPr>
      </p:pic>
      <p:pic>
        <p:nvPicPr>
          <p:cNvPr id="11" name="Объект 10" descr="billboard_l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1304926" y="4688935"/>
            <a:ext cx="2973282" cy="19135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8" y="2673088"/>
            <a:ext cx="2797933" cy="1901352"/>
          </a:xfrm>
          <a:prstGeom prst="rect">
            <a:avLst/>
          </a:prstGeom>
        </p:spPr>
      </p:pic>
      <p:pic>
        <p:nvPicPr>
          <p:cNvPr id="7" name="Рисунок 6" descr="801171_125642888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1632" y="3681165"/>
            <a:ext cx="2530470" cy="1904754"/>
          </a:xfrm>
          <a:prstGeom prst="rect">
            <a:avLst/>
          </a:prstGeom>
        </p:spPr>
      </p:pic>
      <p:pic>
        <p:nvPicPr>
          <p:cNvPr id="9" name="Рисунок 8" descr="razd_listovo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528798" y="4525259"/>
            <a:ext cx="2659565" cy="19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6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3825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74" y="564204"/>
            <a:ext cx="8543925" cy="81712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езультаты работы над проектом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81329"/>
            <a:ext cx="10763250" cy="44358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 детей формировалось понимание экономической категории –      реклама.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 детей сформировано представление о рекламе, как о средстве    сообщения информации о продукте, ее видах, необходимости рекламы в реализации продуктов труда.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Дети познакомились с многообразием профессий людей, связанных с изготовлением рекламы (режиссер, оператор, художник- оформитель, рекламодатель,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рекламоизготовитель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рекламный агент)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Рисунок 4" descr="C:\Users\Николай\Desktop\фото 12 гр\Фото кинонедели в гр.12\P_20161019_1014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5" y="3800475"/>
            <a:ext cx="3854210" cy="2343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25" y="4086532"/>
            <a:ext cx="3395398" cy="20578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673" y="3225456"/>
            <a:ext cx="3484934" cy="21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2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4775" y="635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960" y="564204"/>
            <a:ext cx="9557339" cy="81712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sz="36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езультаты работы над проектом</a:t>
            </a:r>
            <a:r>
              <a:rPr lang="ru-RU" sz="2800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81329"/>
            <a:ext cx="10763250" cy="443581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Познакомились с процессом создания рекламы.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Дети освоили разные способы изготовления   рекламы в виде рекламных буклетов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плакатов,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видеоролика. 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 детей развилось речевое творчество через придумывание слоганов, логическое мышление в процессе рекламы продукта в дидактической игре (игрушки, предмета и др.)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детей развились элементы предприимчивости, смекалки, адекватного отношения к рекламным продуктам (рекламным буклетам, видеороликам)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У детей развился интерес к созданию рекламы.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5" y="467471"/>
            <a:ext cx="3000375" cy="13232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40" y="3484446"/>
            <a:ext cx="1904559" cy="29196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642" y="3799294"/>
            <a:ext cx="2957208" cy="22179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60" y="4185291"/>
            <a:ext cx="3308940" cy="22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8144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4775" y="635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76549" y="583660"/>
            <a:ext cx="7362825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работы над проектом</a:t>
            </a:r>
            <a:endParaRPr lang="ru-RU" sz="2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167127"/>
              </p:ext>
            </p:extLst>
          </p:nvPr>
        </p:nvGraphicFramePr>
        <p:xfrm>
          <a:off x="1190847" y="1318437"/>
          <a:ext cx="9760687" cy="4827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372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Картинки по запросу картинки реклама юдетского со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97" y="2167063"/>
            <a:ext cx="8873178" cy="428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18859" y="1336065"/>
            <a:ext cx="10657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о рекламе - как продукте деятельности человека, как средстве сообщения информации о различных товарах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4018" y="554477"/>
            <a:ext cx="59632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b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200" y="1571625"/>
            <a:ext cx="1074419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1.  Дать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экономической категории – реклама. 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2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представление о рекламе - как о средстве сообщения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информации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продукте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ее видах, необходимости рекламы в реализации продуктов труда. 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Познакомить с профессиями людей, связанных с изготовлением рекламы (копирайтер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писатель), режиссер, оператор, монтажер, художник- оформитель, рекламодатель,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рекламоизготовитель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рекламный агент)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Познакомить с процессом создания рекламы, ее алгоритмом.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Сформировать умение у детей  изготавливать собственную рекламу в виде рекламных буклетов, видеоролика. 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Развитие речевого творчества детей через придумывание слоганов, мышления в процессе создания рекламы.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Воспитывать предприимчивость, смекалку, адекватное отношение к рекламным продуктам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(рекламным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буклетам, видеороликам), интерес к созданию рекламы.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90900" y="761999"/>
            <a:ext cx="564832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Картинки по запросу картинка видеокамер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7" y="614034"/>
            <a:ext cx="1814515" cy="16010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00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866901" y="638175"/>
            <a:ext cx="8601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Методика обследования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75" y="1407616"/>
            <a:ext cx="10820400" cy="512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sz="2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проекта и по окончании проекта детей подготовительной группы (18 человек) протестировали по вопросам, разработанным воспитателями группы: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1. Что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такое реклама?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Для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нужна реклама? (назначение рекламы).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3. Какие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знаешь виды рекламы? (виды реклам: телереклама, рекламные буклеты,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      плакаты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рекламные баннеры, реклама в газетах и книгах и др.). 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4. Кто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изготавливает рекламу? (Профессии)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5. Как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изготавливают рекламу?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6. Где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увидеть рекламу? (в газете, книгах, ТВ,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буклеты, баннеры )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" name="Рисунок 6" descr="Картинки по запросу картинка фотопленк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3429000"/>
            <a:ext cx="289560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8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8375226" cy="4780446"/>
        </p:xfrm>
        <a:graphic>
          <a:graphicData uri="http://schemas.openxmlformats.org/drawingml/2006/table">
            <a:tbl>
              <a:tblPr firstRow="1" firstCol="1" bandRow="1"/>
              <a:tblGrid>
                <a:gridCol w="417616">
                  <a:extLst>
                    <a:ext uri="{9D8B030D-6E8A-4147-A177-3AD203B41FA5}">
                      <a16:colId xmlns:a16="http://schemas.microsoft.com/office/drawing/2014/main" xmlns="" val="1215561310"/>
                    </a:ext>
                  </a:extLst>
                </a:gridCol>
                <a:gridCol w="3979970">
                  <a:extLst>
                    <a:ext uri="{9D8B030D-6E8A-4147-A177-3AD203B41FA5}">
                      <a16:colId xmlns:a16="http://schemas.microsoft.com/office/drawing/2014/main" xmlns="" val="2271847500"/>
                    </a:ext>
                  </a:extLst>
                </a:gridCol>
                <a:gridCol w="3977640">
                  <a:extLst>
                    <a:ext uri="{9D8B030D-6E8A-4147-A177-3AD203B41FA5}">
                      <a16:colId xmlns:a16="http://schemas.microsoft.com/office/drawing/2014/main" xmlns="" val="188107979"/>
                    </a:ext>
                  </a:extLst>
                </a:gridCol>
              </a:tblGrid>
              <a:tr h="2045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 и задачи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4051195"/>
                  </a:ext>
                </a:extLst>
              </a:tr>
              <a:tr h="419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Оформление родительского уголка: объявление о начале и теме проекта,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родителей о задачах и содержании проекта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47012"/>
                  </a:ext>
                </a:extLst>
              </a:tr>
              <a:tr h="16693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Подборка методического и дидактического материала, пособий, литературы по данной теме,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консультации, рекомендации по теме проекта.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Накопить информационно-методический банк данных  для реализации проекта.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Помощь родителей в подборе рекламных проспектов, роликов, записей телереклам, печатной продукции, которую публикуют в газетах, журналах, опускают в почтовые ящики.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6185926"/>
                  </a:ext>
                </a:extLst>
              </a:tr>
              <a:tr h="6040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экскурсий по микрорайону, подбор коллекции рекламных изданий.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fontAlgn="base">
                        <a:lnSpc>
                          <a:spcPct val="107000"/>
                        </a:lnSpc>
                        <a:spcAft>
                          <a:spcPts val="75"/>
                        </a:spcAft>
                        <a:buSzPts val="1000"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Сотрудничество педагога с родителями и детьми.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2929185"/>
                  </a:ext>
                </a:extLst>
              </a:tr>
              <a:tr h="808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родителей к проведению конкурса на лучший слоган, плакат.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творческих способностей детей и родителей по изготовлению рекламных продуктов (слоганов, плакатов).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2093839"/>
                  </a:ext>
                </a:extLst>
              </a:tr>
              <a:tr h="1013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методических материалов по работе с детьми: беседы, консультации,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презентации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конспекты  НОД, игровые и проблемные ситуации, ………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3386976"/>
                  </a:ext>
                </a:extLst>
              </a:tr>
            </a:tbl>
          </a:graphicData>
        </a:graphic>
      </p:graphicFrame>
      <p:pic>
        <p:nvPicPr>
          <p:cNvPr id="4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2550" y="495299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 этап: Организационно-подготовительный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423969"/>
              </p:ext>
            </p:extLst>
          </p:nvPr>
        </p:nvGraphicFramePr>
        <p:xfrm>
          <a:off x="838200" y="1381125"/>
          <a:ext cx="10420350" cy="4179757"/>
        </p:xfrm>
        <a:graphic>
          <a:graphicData uri="http://schemas.openxmlformats.org/drawingml/2006/table">
            <a:tbl>
              <a:tblPr firstRow="1" firstCol="1" bandRow="1"/>
              <a:tblGrid>
                <a:gridCol w="361950">
                  <a:extLst>
                    <a:ext uri="{9D8B030D-6E8A-4147-A177-3AD203B41FA5}">
                      <a16:colId xmlns:a16="http://schemas.microsoft.com/office/drawing/2014/main" xmlns="" val="1215561310"/>
                    </a:ext>
                  </a:extLst>
                </a:gridCol>
                <a:gridCol w="5109471">
                  <a:extLst>
                    <a:ext uri="{9D8B030D-6E8A-4147-A177-3AD203B41FA5}">
                      <a16:colId xmlns:a16="http://schemas.microsoft.com/office/drawing/2014/main" xmlns="" val="2271847500"/>
                    </a:ext>
                  </a:extLst>
                </a:gridCol>
                <a:gridCol w="4948929">
                  <a:extLst>
                    <a:ext uri="{9D8B030D-6E8A-4147-A177-3AD203B41FA5}">
                      <a16:colId xmlns:a16="http://schemas.microsoft.com/office/drawing/2014/main" xmlns="" val="188107979"/>
                    </a:ext>
                  </a:extLst>
                </a:gridCol>
              </a:tblGrid>
              <a:tr h="221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Цели и задачи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84051195"/>
                  </a:ext>
                </a:extLst>
              </a:tr>
              <a:tr h="4429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Оформление родительского уголка: объявление о начале и теме проекта,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родителей о задачах и содержании проекта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47012"/>
                  </a:ext>
                </a:extLst>
              </a:tr>
              <a:tr h="120155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Подборка методического и дидактического материала, пособий, литературы по данной теме,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консультации, рекомендации по теме проекта.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Накопить информационно-методический банк данных  для реализации проекта.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Помощь родителей в подборе рекламных проспектов, роликов, записей телереклам, печатной продукции, которую публикуют в газетах, журналах, опускают в почтовые ящики.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6185926"/>
                  </a:ext>
                </a:extLst>
              </a:tr>
              <a:tr h="5860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экскурсий по микрорайону, подбор коллекции рекламных изданий.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0" lvl="0" indent="0" algn="just" fontAlgn="base">
                        <a:lnSpc>
                          <a:spcPct val="107000"/>
                        </a:lnSpc>
                        <a:spcAft>
                          <a:spcPts val="75"/>
                        </a:spcAft>
                        <a:buSzPts val="1000"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Сотрудничество педагога с родителями и детьми.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62929185"/>
                  </a:ext>
                </a:extLst>
              </a:tr>
              <a:tr h="6699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Привлечение родителей к проведению конкурса на лучший слоган, плакат.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творческих способностей детей и родителей по изготовлению рекламных продуктов (слоганов, плакатов).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2093839"/>
                  </a:ext>
                </a:extLst>
              </a:tr>
              <a:tr h="9832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методических материалов по работе с детьми: беседы, консультации,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презентации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конспекты  НОД, игровые и проблемные 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ситуации. 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-----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42" marR="466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3386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3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567"/>
            <a:ext cx="1224914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9749" y="531673"/>
            <a:ext cx="7667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Используемые методы и приемы: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1523" y="1455003"/>
            <a:ext cx="107632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79391" y="3904229"/>
            <a:ext cx="3791226" cy="1140516"/>
          </a:xfrm>
          <a:prstGeom prst="rect">
            <a:avLst/>
          </a:prstGeom>
          <a:gradFill flip="none"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Подбор и просмотр презентаций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77138" y="1276998"/>
            <a:ext cx="2354094" cy="846305"/>
          </a:xfrm>
          <a:prstGeom prst="rect">
            <a:avLst/>
          </a:prstGeom>
          <a:gradFill flip="none"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72885" y="2361162"/>
            <a:ext cx="2974637" cy="1345118"/>
          </a:xfrm>
          <a:prstGeom prst="rect">
            <a:avLst/>
          </a:prstGeom>
          <a:gradFill flip="none"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ассказывание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труде взрослых, работающих в создании рекламы;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680973" y="5260790"/>
            <a:ext cx="2447470" cy="1062189"/>
          </a:xfrm>
          <a:prstGeom prst="rect">
            <a:avLst/>
          </a:prstGeom>
          <a:gradFill flip="none"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 игровые ситуации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54185" y="2361162"/>
            <a:ext cx="2829864" cy="1345118"/>
          </a:xfrm>
          <a:prstGeom prst="rect">
            <a:avLst/>
          </a:prstGeom>
          <a:gradFill flip="none"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76750" y="4329369"/>
            <a:ext cx="3152775" cy="1614232"/>
          </a:xfrm>
          <a:prstGeom prst="rect">
            <a:avLst/>
          </a:prstGeom>
          <a:gradFill flip="none"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НОД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Познавательное развитие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Речевое развитие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Художественно эстетическое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39956" y="3904229"/>
            <a:ext cx="2810639" cy="1047150"/>
          </a:xfrm>
          <a:prstGeom prst="rect">
            <a:avLst/>
          </a:prstGeom>
          <a:gradFill flip="none"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Игровая деятельность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914942" y="1276998"/>
            <a:ext cx="2120125" cy="1057275"/>
          </a:xfrm>
          <a:prstGeom prst="rect">
            <a:avLst/>
          </a:prstGeom>
          <a:gradFill flip="none"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Просмотр мультфильмов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041132" y="1276997"/>
            <a:ext cx="2032808" cy="931182"/>
          </a:xfrm>
          <a:prstGeom prst="rect">
            <a:avLst/>
          </a:prstGeom>
          <a:gradFill flip="none"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91055" y="5151157"/>
            <a:ext cx="2559971" cy="1171822"/>
          </a:xfrm>
          <a:prstGeom prst="rect">
            <a:avLst/>
          </a:prstGeom>
          <a:gradFill flip="none" rotWithShape="0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 для родителей и детей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3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725149" cy="4572553"/>
        </p:xfrm>
        <a:graphic>
          <a:graphicData uri="http://schemas.openxmlformats.org/drawingml/2006/table">
            <a:tbl>
              <a:tblPr firstRow="1" firstCol="1" bandRow="1"/>
              <a:tblGrid>
                <a:gridCol w="369965">
                  <a:extLst>
                    <a:ext uri="{9D8B030D-6E8A-4147-A177-3AD203B41FA5}">
                      <a16:colId xmlns:a16="http://schemas.microsoft.com/office/drawing/2014/main" xmlns="" val="2936132720"/>
                    </a:ext>
                  </a:extLst>
                </a:gridCol>
                <a:gridCol w="9488410">
                  <a:extLst>
                    <a:ext uri="{9D8B030D-6E8A-4147-A177-3AD203B41FA5}">
                      <a16:colId xmlns:a16="http://schemas.microsoft.com/office/drawing/2014/main" xmlns="" val="2442821670"/>
                    </a:ext>
                  </a:extLst>
                </a:gridCol>
                <a:gridCol w="866774">
                  <a:extLst>
                    <a:ext uri="{9D8B030D-6E8A-4147-A177-3AD203B41FA5}">
                      <a16:colId xmlns:a16="http://schemas.microsoft.com/office/drawing/2014/main" xmlns="" val="1432425414"/>
                    </a:ext>
                  </a:extLst>
                </a:gridCol>
              </a:tblGrid>
              <a:tr h="174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5874516"/>
                  </a:ext>
                </a:extLst>
              </a:tr>
              <a:tr h="1075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Просмотр рекламного ролика «Реклама»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Раскрыть сущность рекламы, дать детям представление об истории возникновения рекламы и профессии рекламиста.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 с детьми: «Что мы знаем о рекламе?».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 Выявить знания детей о рекламе - воспитывать интерес к рекламе.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Просмотр мультфильма «Как старик корову продавал»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Цель: Показать необходимость рекламы при выборе товара.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lain" startAt="4"/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Чтение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сказок: «Лиса и козел».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Познакомить     детей с элементами рекламы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  <a:tabLst>
                          <a:tab pos="540385" algn="l"/>
                          <a:tab pos="904875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неделя    декабря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9662075"/>
                  </a:ext>
                </a:extLst>
              </a:tr>
              <a:tr h="12701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 indent="-19939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Занятие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беседа: «Такой богатый мир рекламы».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 Дать знания о рекламе, как средстве сообщения информации о товаре, ее видах (газетная, радио- и телереклама, щитовая, движущаяся (на транспорте), - познакомить с понятием «реклама».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975" indent="-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Чтение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сказок: «Кот в сапогах».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            Познакомить     детей с элементами рекламы.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9390" indent="-199390" algn="just" fontAlgn="base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Д/и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««Рекламный мешочек»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 типу «Чудесный мешочек») «Дерево объявлений» «Чья реклама лучше» Развивать связную речь детей, умение сочинять короткие выразительные рекламные рассказы; развивать образную сторону речи (сравнение, сопоставление) ; воспитывать элементарный дух соперничества.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неделя декабря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5876518"/>
                  </a:ext>
                </a:extLst>
              </a:tr>
              <a:tr h="18525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75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НОД «Реклама»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Развивать у детей и        положительное отношение к рекламе, вызывать интерес к ней; дать представление для чего нужна реклама, о ее назначении; научить детей правильно воспринимать рекламу.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75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с детьми «Виды рекламы. Что такое телевизионная реклама»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Уточнение представлений детей о видах рекламы: реклама вывеска, реклама упаковка, реклама этикетка, телевизионная реклама; формирование представлений у детей о создании телевизионной рекламы.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Уточнить знания о профессиях,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связанных с работой в рекламном агентстве; рекламный агент, художник ­ оформитель,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дизайнер,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Проблемно игровая ситуация «Как можно узнать о товаре».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Дети, сравнивая два варианта решений, выбирают второй как наиболее удачный и рациональный. «Сделаем рекламу – не надо будет по всем магазинам ездить, если будем конфеты развозить в каждый магазин, то потратим очень много времени».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неделя января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1575552"/>
                  </a:ext>
                </a:extLst>
              </a:tr>
            </a:tbl>
          </a:graphicData>
        </a:graphic>
      </p:graphicFrame>
      <p:pic>
        <p:nvPicPr>
          <p:cNvPr id="4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81199" y="533400"/>
            <a:ext cx="829627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900" b="1" kern="0" dirty="0">
                <a:solidFill>
                  <a:srgbClr val="7030A0"/>
                </a:solidFill>
                <a:latin typeface="Trebuchet MS" panose="020B0603020202020204"/>
              </a:rPr>
              <a:t>2 этап: Основной (внедренческий)</a:t>
            </a:r>
            <a:endParaRPr lang="ru-RU" sz="2900" kern="0" dirty="0">
              <a:solidFill>
                <a:srgbClr val="7030A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296255"/>
              </p:ext>
            </p:extLst>
          </p:nvPr>
        </p:nvGraphicFramePr>
        <p:xfrm>
          <a:off x="619125" y="1072010"/>
          <a:ext cx="10944224" cy="5419155"/>
        </p:xfrm>
        <a:graphic>
          <a:graphicData uri="http://schemas.openxmlformats.org/drawingml/2006/table">
            <a:tbl>
              <a:tblPr firstRow="1" firstCol="1" bandRow="1"/>
              <a:tblGrid>
                <a:gridCol w="295524">
                  <a:extLst>
                    <a:ext uri="{9D8B030D-6E8A-4147-A177-3AD203B41FA5}">
                      <a16:colId xmlns:a16="http://schemas.microsoft.com/office/drawing/2014/main" xmlns="" val="2936132720"/>
                    </a:ext>
                  </a:extLst>
                </a:gridCol>
                <a:gridCol w="9886701">
                  <a:extLst>
                    <a:ext uri="{9D8B030D-6E8A-4147-A177-3AD203B41FA5}">
                      <a16:colId xmlns:a16="http://schemas.microsoft.com/office/drawing/2014/main" xmlns="" val="2442821670"/>
                    </a:ext>
                  </a:extLst>
                </a:gridCol>
                <a:gridCol w="761999">
                  <a:extLst>
                    <a:ext uri="{9D8B030D-6E8A-4147-A177-3AD203B41FA5}">
                      <a16:colId xmlns:a16="http://schemas.microsoft.com/office/drawing/2014/main" xmlns="" val="1432425414"/>
                    </a:ext>
                  </a:extLst>
                </a:gridCol>
              </a:tblGrid>
              <a:tr h="2147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5874516"/>
                  </a:ext>
                </a:extLst>
              </a:tr>
              <a:tr h="1314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Просмотр рекламного ролика «Реклама»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Раскрыть сущность рекламы, дать детям представление об истории возникновения рекламы и профессии рекламиста.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 с детьми: «Что мы знаем о рекламе?».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 Выявить знания детей о рекламе - воспитывать интерес к рекламе.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Просмотр мультфильма «Как старик корову продавал»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Цель: Показать необходимость рекламы при выборе товара.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lain" startAt="4"/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Чтение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сказок: «Лиса и козел».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Познакомить     детей с элементами рекламы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  <a:tabLst>
                          <a:tab pos="540385" algn="l"/>
                          <a:tab pos="904875" algn="l"/>
                        </a:tabLs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неделя    декабря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9662075"/>
                  </a:ext>
                </a:extLst>
              </a:tr>
              <a:tr h="155318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 indent="-19939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Занятие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беседа: «Такой богатый мир рекламы».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 Дать знания о рекламе, как средстве сообщения информации о товаре, ее видах (газетная, радио- и телереклама, щитовая, движущаяся (на транспорте), - познакомить с понятием «реклама».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0975" indent="-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Чтение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сказок: «Кот в сапогах».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            Познакомить     детей с элементами рекламы.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9390" indent="-199390" algn="just" fontAlgn="base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Д/и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««Рекламный мешочек»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(по типу «Чудесный мешочек») «Дерево объявлений» «Чья реклама лучше» Развивать связную речь детей, умение сочинять короткие выразительные рекламные рассказы; развивать образную сторону речи (сравнение, сопоставление) ; воспитывать элементарный дух соперничества.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неделя декабря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5876518"/>
                  </a:ext>
                </a:extLst>
              </a:tr>
              <a:tr h="22434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75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НОД «Реклама»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Развивать у детей и        положительное отношение к рекламе, вызывать интерес к ней; дать представление для чего нужна реклама, о ее назначении; научить детей правильно воспринимать рекламу.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 fontAlgn="base">
                        <a:lnSpc>
                          <a:spcPct val="107000"/>
                        </a:lnSpc>
                        <a:spcAft>
                          <a:spcPts val="75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Беседа с детьми «Виды рекламы. Что такое телевизионная реклама»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Уточнение представлений детей о видах рекламы: реклама вывеска, реклама упаковка, реклама этикетка, телевизионная реклама; формирование представлений у детей о создании телевизионной рекламы.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Уточнить знания о профессиях,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связанных с работой в рекламном агентстве; рекламный агент, художник ­ оформитель,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дизайнер,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Проблемно игровая ситуация «Как можно узнать о товаре».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Дети, сравнивая два варианта решений, выбирают второй как наиболее удачный и рациональный. «Сделаем рекламу – не надо будет по всем магазинам ездить, если будем конфеты развозить в каждый магазин, то потратим очень много времени».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75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неделя января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426" marR="24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1575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8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693223"/>
              </p:ext>
            </p:extLst>
          </p:nvPr>
        </p:nvGraphicFramePr>
        <p:xfrm>
          <a:off x="485775" y="1381700"/>
          <a:ext cx="11068050" cy="5001619"/>
        </p:xfrm>
        <a:graphic>
          <a:graphicData uri="http://schemas.openxmlformats.org/drawingml/2006/table">
            <a:tbl>
              <a:tblPr firstRow="1" firstCol="1" bandRow="1"/>
              <a:tblGrid>
                <a:gridCol w="238879">
                  <a:extLst>
                    <a:ext uri="{9D8B030D-6E8A-4147-A177-3AD203B41FA5}">
                      <a16:colId xmlns:a16="http://schemas.microsoft.com/office/drawing/2014/main" xmlns="" val="3889442909"/>
                    </a:ext>
                  </a:extLst>
                </a:gridCol>
                <a:gridCol w="9895721">
                  <a:extLst>
                    <a:ext uri="{9D8B030D-6E8A-4147-A177-3AD203B41FA5}">
                      <a16:colId xmlns:a16="http://schemas.microsoft.com/office/drawing/2014/main" xmlns="" val="2348287273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xmlns="" val="659318728"/>
                    </a:ext>
                  </a:extLst>
                </a:gridCol>
              </a:tblGrid>
              <a:tr h="19577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9390" indent="-18034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экскурсия «Поиск рекламы»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(рекламные вывески, баннеры) Цель: Дать первоначальные знания о рекламе, ее видах (вывески, объявления, плакаты), о ее пользе; закрепить знания детей о необходимости использовать рекламу для реализации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продуктов труда.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9390" indent="-19939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Рассматривание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рекламных плакатов, буклетов, объявлений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(в газетах, журналах, презентациях).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99390" indent="-19939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Рисование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«Рекламные вывески».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Цель:</a:t>
                      </a: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детей изготавливать рекламный плакат. Развивать фантазию, творческое воображение, логическое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мышление.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8595" indent="-10922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Д/И «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Реклама для Енота»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 Закрепить знания детей     о необходимости использования рекламы для реализации продуктов труда; развивать речевое творчество в процессе придумывания рекламы.</a:t>
                      </a:r>
                    </a:p>
                    <a:p>
                      <a:pPr marL="188595" indent="-10922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904875" algn="l"/>
                        </a:tabLs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неделя января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6818044"/>
                  </a:ext>
                </a:extLst>
              </a:tr>
              <a:tr h="294707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975" algn="l"/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Просмотр презентации «Рекламное агентство»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 Дать представления об особенностях профессий людей, работающих в рекламном агентстве, - познакомить с понятиями «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рекламоизготовитель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«рекламное агентство», - познакомить с процессом «рождения» рекламы.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975" algn="l"/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Беседа-рассказ с детьми «Рекламное агентство»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(рекламодатель,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рекламоизготовитель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художник-оформитель) Уточнение представлений детей о профессиях, связанных с созданием рекламы, знакомство с новым словом «рекламное агентство», с профессиями ­ специалист по рекламе, художники оформители, рекламные агенты, рекламодатель.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975" algn="l"/>
                          <a:tab pos="540385" algn="l"/>
                          <a:tab pos="904875" algn="l"/>
                        </a:tabLst>
                      </a:pP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Дид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Игра «Реклама игрушки».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Цель: учить детей рекламировать игрушку по плану: что это за игрушка, из чего она сделана, как с ней можно играть или почему именно она полезна детям (показать достоинства этой игрушки). Развивать связную речь детей.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80975" algn="l"/>
                          <a:tab pos="540385" algn="l"/>
                          <a:tab pos="90487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С.Р.И. «Играем в рекламу», «Рекламное агентство».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Учить детей представлять свой «товар», рекламировать его. Развитие связной речи дети посредством придумывания рекламы по образцу воспитателя; развитие памяти, внимания, коммуникативных навыков, умений классифицировать товар по характерным признакам.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неделя февраля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51" marR="291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17582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19375" y="581025"/>
            <a:ext cx="76581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2 этап: Основной (внедренческий)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375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9387254" cy="4174745"/>
        </p:xfrm>
        <a:graphic>
          <a:graphicData uri="http://schemas.openxmlformats.org/drawingml/2006/table">
            <a:tbl>
              <a:tblPr firstRow="1" firstCol="1" bandRow="1"/>
              <a:tblGrid>
                <a:gridCol w="331596">
                  <a:extLst>
                    <a:ext uri="{9D8B030D-6E8A-4147-A177-3AD203B41FA5}">
                      <a16:colId xmlns:a16="http://schemas.microsoft.com/office/drawing/2014/main" xmlns="" val="1403550823"/>
                    </a:ext>
                  </a:extLst>
                </a:gridCol>
                <a:gridCol w="8229600">
                  <a:extLst>
                    <a:ext uri="{9D8B030D-6E8A-4147-A177-3AD203B41FA5}">
                      <a16:colId xmlns:a16="http://schemas.microsoft.com/office/drawing/2014/main" xmlns="" val="965515957"/>
                    </a:ext>
                  </a:extLst>
                </a:gridCol>
                <a:gridCol w="826058">
                  <a:extLst>
                    <a:ext uri="{9D8B030D-6E8A-4147-A177-3AD203B41FA5}">
                      <a16:colId xmlns:a16="http://schemas.microsoft.com/office/drawing/2014/main" xmlns="" val="992645506"/>
                    </a:ext>
                  </a:extLst>
                </a:gridCol>
              </a:tblGrid>
              <a:tr h="5855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Рассматривание рекламных буклетов – как мини-реклама.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Рассказ «Рекламный буклет- что это такое?»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Творческая деятельность «Рисуем рекламный буклет»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Развивать фантазию, творческое воображение,</a:t>
                      </a: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используя различные техники рисования.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неделя февраля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9534732"/>
                  </a:ext>
                </a:extLst>
              </a:tr>
              <a:tr h="9099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Беседа «Как снять рекламный ролик»- формирование представлений у детей о создании телевизионной рекламы, Закрепить знания и представления детей о профессиях людей, делающих телерекламу.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Обсуждение с детьми сюжета ролика, распределение ролей, заучивание ролей..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Репетиция «Съемка элементов рекламного ролика». Побуждать детей к созданию своего неповторимого образа, оригинального замысла. Развивать связную и выразительную речь детей, мимику и пантомимику,  предприимчивость, умение нестандартно мыслить.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неделя февраля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3688254"/>
                  </a:ext>
                </a:extLst>
              </a:tr>
              <a:tr h="10165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Видео съёмка «</a:t>
                      </a: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…...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Формировать умение работать в коллективе, сообща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достигаться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единой цели.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Просмотр отснятых видеоматериалов, обсуждение: что хорошо снято, что недостаточно, что переснять, кто  хорошо показал свою роль.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Монтаж видеоролика.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Показывать результаты труда и его общественную значимость.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неделя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5006338"/>
                  </a:ext>
                </a:extLst>
              </a:tr>
            </a:tbl>
          </a:graphicData>
        </a:graphic>
      </p:graphicFrame>
      <p:pic>
        <p:nvPicPr>
          <p:cNvPr id="4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71662" y="559813"/>
            <a:ext cx="8448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b="1" kern="0" dirty="0">
                <a:solidFill>
                  <a:srgbClr val="7030A0"/>
                </a:solidFill>
                <a:latin typeface="Trebuchet MS" panose="020B0603020202020204"/>
              </a:rPr>
              <a:t>2 этап: Основной (внедренческий)</a:t>
            </a:r>
            <a:endParaRPr lang="ru-RU" kern="0" dirty="0">
              <a:solidFill>
                <a:srgbClr val="7030A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988387"/>
              </p:ext>
            </p:extLst>
          </p:nvPr>
        </p:nvGraphicFramePr>
        <p:xfrm>
          <a:off x="838200" y="1278717"/>
          <a:ext cx="9286875" cy="5040695"/>
        </p:xfrm>
        <a:graphic>
          <a:graphicData uri="http://schemas.openxmlformats.org/drawingml/2006/table">
            <a:tbl>
              <a:tblPr firstRow="1" firstCol="1" bandRow="1"/>
              <a:tblGrid>
                <a:gridCol w="328050">
                  <a:extLst>
                    <a:ext uri="{9D8B030D-6E8A-4147-A177-3AD203B41FA5}">
                      <a16:colId xmlns:a16="http://schemas.microsoft.com/office/drawing/2014/main" xmlns="" val="1100874633"/>
                    </a:ext>
                  </a:extLst>
                </a:gridCol>
                <a:gridCol w="8141600">
                  <a:extLst>
                    <a:ext uri="{9D8B030D-6E8A-4147-A177-3AD203B41FA5}">
                      <a16:colId xmlns:a16="http://schemas.microsoft.com/office/drawing/2014/main" xmlns="" val="609500067"/>
                    </a:ext>
                  </a:extLst>
                </a:gridCol>
                <a:gridCol w="817225">
                  <a:extLst>
                    <a:ext uri="{9D8B030D-6E8A-4147-A177-3AD203B41FA5}">
                      <a16:colId xmlns:a16="http://schemas.microsoft.com/office/drawing/2014/main" xmlns="" val="2828310666"/>
                    </a:ext>
                  </a:extLst>
                </a:gridCol>
              </a:tblGrid>
              <a:tr h="11520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Рассматривание рекламных буклетов – как мини-реклама.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Рассказ «Рекламный буклет- что это такое?»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Творческая деятельность «Рисуем рекламный буклет»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Развивать фантазию, творческое воображение,</a:t>
                      </a: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используя различные техники рисования.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неделя февраля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2087925"/>
                  </a:ext>
                </a:extLst>
              </a:tr>
              <a:tr h="225801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Беседа «Как снять рекламный ролик»- формирование представлений у детей о создании телевизионной рекламы, Закрепить знания и представления детей о профессиях людей, делающих телерекламу.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Обсуждение с детьми сюжета ролика, распределение ролей, заучивание ролей..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Репетиция «Съемка элементов рекламного ролика». Побуждать детей к созданию своего неповторимого образа, оригинального замысла. Развивать связную и выразительную речь детей, мимику и пантомимику,  предприимчивость, умение нестандартно мыслить.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неделя февраля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1105337"/>
                  </a:ext>
                </a:extLst>
              </a:tr>
              <a:tr h="14436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Видео съёмка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«Берегите воду»</a:t>
                      </a:r>
                      <a:r>
                        <a:rPr lang="ru-RU" sz="1400" dirty="0" smtClean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Формировать умение работать в коллективе, сообща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достигаться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единой цели.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Просмотр отснятых видеоматериалов, обсуждение: что хорошо снято, что недостаточно, что переснять, кто  хорошо показал свою роль.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Монтаж видеоролика.</a:t>
                      </a:r>
                      <a:r>
                        <a:rPr lang="ru-RU" sz="1400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Показывать результаты труда и его общественную значимость.</a:t>
                      </a: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неделя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февраля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85" marR="4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7007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0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2136</Words>
  <Application>Microsoft Office PowerPoint</Application>
  <PresentationFormat>Произвольный</PresentationFormat>
  <Paragraphs>187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Виды рекламы</vt:lpstr>
      <vt:lpstr>Результаты работы над проектом </vt:lpstr>
      <vt:lpstr>Результаты работы над проектом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Николай</dc:creator>
  <cp:lastModifiedBy>971103</cp:lastModifiedBy>
  <cp:revision>29</cp:revision>
  <dcterms:created xsi:type="dcterms:W3CDTF">2017-03-14T12:11:28Z</dcterms:created>
  <dcterms:modified xsi:type="dcterms:W3CDTF">2017-03-19T23:19:00Z</dcterms:modified>
</cp:coreProperties>
</file>